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60" r:id="rId4"/>
    <p:sldId id="259" r:id="rId5"/>
    <p:sldId id="261" r:id="rId6"/>
    <p:sldId id="262" r:id="rId7"/>
    <p:sldId id="263" r:id="rId8"/>
    <p:sldId id="264" r:id="rId9"/>
    <p:sldId id="265" r:id="rId10"/>
    <p:sldId id="266"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1C8731-57F4-43C0-BE43-A1E5586B87B6}" type="datetimeFigureOut">
              <a:rPr lang="en-US" smtClean="0"/>
              <a:pPr/>
              <a:t>10/14/2010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240560-5DC4-4FA2-A49C-1943CD7432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Typically, people think of freeze drying</a:t>
            </a:r>
            <a:r>
              <a:rPr lang="en-US" baseline="0" dirty="0" smtClean="0"/>
              <a:t> in association with food.  Water is removed from food samples in order to increase shelf life and allow highly perishable items to be preserved.  Some typically examples are dried fruit, like in Special K with berries, or dried apple slices.  Also, campers and astronauts use dried foods which allow them to eat their “regular meals” while away from stores for a long time.  </a:t>
            </a:r>
            <a:endParaRPr lang="en-US" dirty="0"/>
          </a:p>
        </p:txBody>
      </p:sp>
      <p:sp>
        <p:nvSpPr>
          <p:cNvPr id="4" name="Slide Number Placeholder 3"/>
          <p:cNvSpPr>
            <a:spLocks noGrp="1"/>
          </p:cNvSpPr>
          <p:nvPr>
            <p:ph type="sldNum" sz="quarter" idx="10"/>
          </p:nvPr>
        </p:nvSpPr>
        <p:spPr/>
        <p:txBody>
          <a:bodyPr/>
          <a:lstStyle/>
          <a:p>
            <a:fld id="{BC240560-5DC4-4FA2-A49C-1943CD743275}"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a:t>
            </a:r>
            <a:r>
              <a:rPr lang="en-US" baseline="0" dirty="0" smtClean="0"/>
              <a:t> talking about dried food examples, have students think about what happens when these foods get wet.  Discuss “rehydration” of dried food.  </a:t>
            </a:r>
            <a:endParaRPr lang="en-US" dirty="0"/>
          </a:p>
        </p:txBody>
      </p:sp>
      <p:sp>
        <p:nvSpPr>
          <p:cNvPr id="4" name="Slide Number Placeholder 3"/>
          <p:cNvSpPr>
            <a:spLocks noGrp="1"/>
          </p:cNvSpPr>
          <p:nvPr>
            <p:ph type="sldNum" sz="quarter" idx="10"/>
          </p:nvPr>
        </p:nvSpPr>
        <p:spPr/>
        <p:txBody>
          <a:bodyPr/>
          <a:lstStyle/>
          <a:p>
            <a:fld id="{BC240560-5DC4-4FA2-A49C-1943CD743275}"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Liquid</a:t>
            </a:r>
            <a:r>
              <a:rPr lang="en-US" baseline="0" dirty="0" smtClean="0"/>
              <a:t> amoxicillin (a form of penicillin) needs to be refrigerated and has a short shelf life.  The development of dry penicillin allowed us to send antibiotics overseas to our service people in WWII.  </a:t>
            </a:r>
            <a:endParaRPr lang="en-US" dirty="0"/>
          </a:p>
        </p:txBody>
      </p:sp>
      <p:sp>
        <p:nvSpPr>
          <p:cNvPr id="4" name="Slide Number Placeholder 3"/>
          <p:cNvSpPr>
            <a:spLocks noGrp="1"/>
          </p:cNvSpPr>
          <p:nvPr>
            <p:ph type="sldNum" sz="quarter" idx="10"/>
          </p:nvPr>
        </p:nvSpPr>
        <p:spPr/>
        <p:txBody>
          <a:bodyPr/>
          <a:lstStyle/>
          <a:p>
            <a:fld id="{BC240560-5DC4-4FA2-A49C-1943CD743275}"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Freeze</a:t>
            </a:r>
            <a:r>
              <a:rPr lang="en-US" baseline="0" dirty="0" smtClean="0"/>
              <a:t> drying animals is usually not cost effective for most taxidermists.  The equipment is expensive and larger samples can take up to 6 months to dry.  Typically, if it is used, smaller samples like reptiles, rodents and small birds are freeze dried.</a:t>
            </a:r>
            <a:endParaRPr lang="en-US" dirty="0"/>
          </a:p>
        </p:txBody>
      </p:sp>
      <p:sp>
        <p:nvSpPr>
          <p:cNvPr id="4" name="Slide Number Placeholder 3"/>
          <p:cNvSpPr>
            <a:spLocks noGrp="1"/>
          </p:cNvSpPr>
          <p:nvPr>
            <p:ph type="sldNum" sz="quarter" idx="10"/>
          </p:nvPr>
        </p:nvSpPr>
        <p:spPr/>
        <p:txBody>
          <a:bodyPr/>
          <a:lstStyle/>
          <a:p>
            <a:fld id="{BC240560-5DC4-4FA2-A49C-1943CD743275}"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with students the necessity for</a:t>
            </a:r>
            <a:r>
              <a:rPr lang="en-US" baseline="0" dirty="0" smtClean="0"/>
              <a:t> freezing the samples prior to attaching them.  Also, discuss students why ice would condense on the walls near the drain.  </a:t>
            </a:r>
            <a:endParaRPr lang="en-US" dirty="0"/>
          </a:p>
        </p:txBody>
      </p:sp>
      <p:sp>
        <p:nvSpPr>
          <p:cNvPr id="4" name="Slide Number Placeholder 3"/>
          <p:cNvSpPr>
            <a:spLocks noGrp="1"/>
          </p:cNvSpPr>
          <p:nvPr>
            <p:ph type="sldNum" sz="quarter" idx="10"/>
          </p:nvPr>
        </p:nvSpPr>
        <p:spPr/>
        <p:txBody>
          <a:bodyPr/>
          <a:lstStyle/>
          <a:p>
            <a:fld id="{BC240560-5DC4-4FA2-A49C-1943CD743275}"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B75D748-2036-4EB9-A61F-324E1017422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75D748-2036-4EB9-A61F-324E1017422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B75D748-2036-4EB9-A61F-324E1017422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6B75D748-2036-4EB9-A61F-324E1017422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B75D748-2036-4EB9-A61F-324E1017422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09C7AE3-F1FC-46D4-A8AB-4CD38A217480}"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75D748-2036-4EB9-A61F-324E1017422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B75D748-2036-4EB9-A61F-324E1017422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6B75D748-2036-4EB9-A61F-324E10174222}"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B75D748-2036-4EB9-A61F-324E10174222}"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B75D748-2036-4EB9-A61F-324E1017422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09C7AE3-F1FC-46D4-A8AB-4CD38A217480}" type="datetimeFigureOut">
              <a:rPr lang="en-US" smtClean="0"/>
              <a:pPr/>
              <a:t>10/14/2010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B75D748-2036-4EB9-A61F-324E1017422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09C7AE3-F1FC-46D4-A8AB-4CD38A217480}" type="datetimeFigureOut">
              <a:rPr lang="en-US" smtClean="0"/>
              <a:pPr/>
              <a:t>10/14/2010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09C7AE3-F1FC-46D4-A8AB-4CD38A217480}" type="datetimeFigureOut">
              <a:rPr lang="en-US" smtClean="0"/>
              <a:pPr/>
              <a:t>10/14/2010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B75D748-2036-4EB9-A61F-324E1017422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www.takethehandle.com/?p=8456" TargetMode="External"/><Relationship Id="rId3" Type="http://schemas.openxmlformats.org/officeDocument/2006/relationships/hyperlink" Target="http://familyfitnesscoach.com/welcome/category/grub/page/2/" TargetMode="External"/><Relationship Id="rId7" Type="http://schemas.openxmlformats.org/officeDocument/2006/relationships/hyperlink" Target="http://www.news-record.com/content/2009/03/03/article/dried_flowers_save_memories" TargetMode="External"/><Relationship Id="rId2" Type="http://schemas.openxmlformats.org/officeDocument/2006/relationships/hyperlink" Target="http://www.specialk.com/cereals/red-berries/" TargetMode="External"/><Relationship Id="rId1" Type="http://schemas.openxmlformats.org/officeDocument/2006/relationships/slideLayout" Target="../slideLayouts/slideLayout2.xml"/><Relationship Id="rId6" Type="http://schemas.openxmlformats.org/officeDocument/2006/relationships/hyperlink" Target="http://www.pharmaceutical-drug-manufacturers.com/pharmaceutical-drugs/amoxicillin.html" TargetMode="External"/><Relationship Id="rId11" Type="http://schemas.openxmlformats.org/officeDocument/2006/relationships/hyperlink" Target="http://www.caslab.com/Sediment-Testing/" TargetMode="External"/><Relationship Id="rId5" Type="http://schemas.openxmlformats.org/officeDocument/2006/relationships/hyperlink" Target="http://www.lifeinitaly.com/food/herb-microwave.asp" TargetMode="External"/><Relationship Id="rId10" Type="http://schemas.openxmlformats.org/officeDocument/2006/relationships/hyperlink" Target="http://www.hellopro.co.uk/Martin_Christ-2653-noprofil-1001456-11350-0-1-1-fr-societe.html" TargetMode="External"/><Relationship Id="rId4" Type="http://schemas.openxmlformats.org/officeDocument/2006/relationships/hyperlink" Target="http://www.freezedriedsurvivalfood.com/date/2009/09" TargetMode="External"/><Relationship Id="rId9" Type="http://schemas.openxmlformats.org/officeDocument/2006/relationships/hyperlink" Target="http://www.aewstaxidermysupplies.com/aboutus.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Developed by:  Sarah Kaneko</a:t>
            </a:r>
          </a:p>
          <a:p>
            <a:r>
              <a:rPr lang="en-US" dirty="0" err="1" smtClean="0"/>
              <a:t>Ce</a:t>
            </a:r>
            <a:r>
              <a:rPr lang="en-US" dirty="0" smtClean="0"/>
              <a:t> Jordan High School</a:t>
            </a:r>
          </a:p>
          <a:p>
            <a:r>
              <a:rPr lang="en-US" dirty="0" smtClean="0"/>
              <a:t>Durham, North Carolina</a:t>
            </a:r>
          </a:p>
          <a:p>
            <a:endParaRPr lang="en-US" dirty="0" smtClean="0"/>
          </a:p>
          <a:p>
            <a:r>
              <a:rPr lang="en-US" dirty="0" err="1" smtClean="0"/>
              <a:t>Kenan</a:t>
            </a:r>
            <a:r>
              <a:rPr lang="en-US" dirty="0" smtClean="0"/>
              <a:t> Fellowship Program</a:t>
            </a:r>
            <a:endParaRPr lang="en-US" dirty="0"/>
          </a:p>
        </p:txBody>
      </p:sp>
      <p:sp>
        <p:nvSpPr>
          <p:cNvPr id="2" name="Title 1"/>
          <p:cNvSpPr>
            <a:spLocks noGrp="1"/>
          </p:cNvSpPr>
          <p:nvPr>
            <p:ph type="ctrTitle"/>
          </p:nvPr>
        </p:nvSpPr>
        <p:spPr/>
        <p:txBody>
          <a:bodyPr/>
          <a:lstStyle/>
          <a:p>
            <a:r>
              <a:rPr lang="en-US" dirty="0" smtClean="0"/>
              <a:t>Biotechnology Applications in Science:  Freeze Drying</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Freeze Drying</a:t>
            </a:r>
            <a:endParaRPr lang="en-US" dirty="0"/>
          </a:p>
        </p:txBody>
      </p:sp>
      <p:sp>
        <p:nvSpPr>
          <p:cNvPr id="3" name="Content Placeholder 2"/>
          <p:cNvSpPr>
            <a:spLocks noGrp="1"/>
          </p:cNvSpPr>
          <p:nvPr>
            <p:ph sz="quarter" idx="1"/>
          </p:nvPr>
        </p:nvSpPr>
        <p:spPr/>
        <p:txBody>
          <a:bodyPr/>
          <a:lstStyle/>
          <a:p>
            <a:r>
              <a:rPr lang="en-US" dirty="0" smtClean="0"/>
              <a:t>Despite the size of the freeze dryer, industrial and lab sized dryers allow different products to be safely stabilized and stored for extended periods of time. </a:t>
            </a:r>
          </a:p>
          <a:p>
            <a:endParaRPr lang="en-US" dirty="0" smtClean="0"/>
          </a:p>
          <a:p>
            <a:r>
              <a:rPr lang="en-US" dirty="0" smtClean="0"/>
              <a:t>Freeze drying, while an expensive process, has allowed the safe travel of medicine and food for extended time and distances.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Pictures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hlinkClick r:id="rId2"/>
              </a:rPr>
              <a:t>http://www.specialk.com/cereals/red-berries/</a:t>
            </a:r>
            <a:endParaRPr lang="en-US" dirty="0" smtClean="0"/>
          </a:p>
          <a:p>
            <a:r>
              <a:rPr lang="en-US" dirty="0" smtClean="0">
                <a:hlinkClick r:id="rId3"/>
              </a:rPr>
              <a:t>http://familyfitnesscoach.com/welcome/category/grub/page/2/</a:t>
            </a:r>
            <a:endParaRPr lang="en-US" dirty="0" smtClean="0"/>
          </a:p>
          <a:p>
            <a:r>
              <a:rPr lang="en-US" dirty="0" smtClean="0">
                <a:hlinkClick r:id="rId4"/>
              </a:rPr>
              <a:t>http://www.freezedriedsurvivalfood.com/date/2009/09</a:t>
            </a:r>
            <a:endParaRPr lang="en-US" dirty="0" smtClean="0"/>
          </a:p>
          <a:p>
            <a:r>
              <a:rPr lang="en-US" dirty="0" smtClean="0">
                <a:hlinkClick r:id="rId5"/>
              </a:rPr>
              <a:t>http://www.lifeinitaly.com/food/herb-microwave.asp</a:t>
            </a:r>
            <a:endParaRPr lang="en-US" dirty="0" smtClean="0"/>
          </a:p>
          <a:p>
            <a:r>
              <a:rPr lang="en-US" dirty="0" smtClean="0">
                <a:hlinkClick r:id="rId6"/>
              </a:rPr>
              <a:t>http://www.pharmaceutical-drug-manufacturers.com/pharmaceutical-drugs/amoxicillin.html</a:t>
            </a:r>
            <a:endParaRPr lang="en-US" dirty="0" smtClean="0"/>
          </a:p>
          <a:p>
            <a:r>
              <a:rPr lang="en-US" dirty="0" smtClean="0">
                <a:hlinkClick r:id="rId7"/>
              </a:rPr>
              <a:t>http://www.news-record.com/content/2009/03/03/article/dried_flowers_save_memories</a:t>
            </a:r>
            <a:endParaRPr lang="en-US" dirty="0" smtClean="0"/>
          </a:p>
          <a:p>
            <a:r>
              <a:rPr lang="en-US" dirty="0" smtClean="0">
                <a:hlinkClick r:id="rId8"/>
              </a:rPr>
              <a:t>http://www.takethehandle.com/?p=8456</a:t>
            </a:r>
            <a:endParaRPr lang="en-US" dirty="0" smtClean="0"/>
          </a:p>
          <a:p>
            <a:r>
              <a:rPr lang="en-US" dirty="0" smtClean="0">
                <a:hlinkClick r:id="rId9"/>
              </a:rPr>
              <a:t>http://www.aewstaxidermysupplies.com/aboutus.htm</a:t>
            </a:r>
            <a:endParaRPr lang="en-US" dirty="0" smtClean="0"/>
          </a:p>
          <a:p>
            <a:r>
              <a:rPr lang="en-US" dirty="0" smtClean="0">
                <a:hlinkClick r:id="rId10"/>
              </a:rPr>
              <a:t>http://www.hellopro.co.uk/Martin_Christ-2653-noprofil-1001456-11350-0-1-1-fr-societe.html</a:t>
            </a:r>
            <a:endParaRPr lang="en-US" dirty="0" smtClean="0"/>
          </a:p>
          <a:p>
            <a:r>
              <a:rPr lang="en-US" dirty="0" smtClean="0">
                <a:hlinkClick r:id="rId11"/>
              </a:rPr>
              <a:t>http://www.caslab.com/Sediment-Testing/</a:t>
            </a:r>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is freeze drying?</a:t>
            </a:r>
            <a:endParaRPr lang="en-US" dirty="0"/>
          </a:p>
        </p:txBody>
      </p:sp>
      <p:sp>
        <p:nvSpPr>
          <p:cNvPr id="3" name="Content Placeholder 2"/>
          <p:cNvSpPr>
            <a:spLocks noGrp="1"/>
          </p:cNvSpPr>
          <p:nvPr>
            <p:ph sz="quarter" idx="1"/>
          </p:nvPr>
        </p:nvSpPr>
        <p:spPr>
          <a:xfrm>
            <a:off x="301752" y="1527048"/>
            <a:ext cx="4651248" cy="4572000"/>
          </a:xfrm>
        </p:spPr>
        <p:txBody>
          <a:bodyPr>
            <a:normAutofit lnSpcReduction="10000"/>
          </a:bodyPr>
          <a:lstStyle/>
          <a:p>
            <a:r>
              <a:rPr lang="en-US" dirty="0" smtClean="0"/>
              <a:t>FREEZE DRYING, or </a:t>
            </a:r>
            <a:r>
              <a:rPr lang="en-US" dirty="0" err="1" smtClean="0"/>
              <a:t>lyophilisation</a:t>
            </a:r>
            <a:r>
              <a:rPr lang="en-US" dirty="0" smtClean="0"/>
              <a:t>, is the removal of water from a solution typically through sublimation.  </a:t>
            </a:r>
          </a:p>
          <a:p>
            <a:endParaRPr lang="en-US" dirty="0" smtClean="0"/>
          </a:p>
          <a:p>
            <a:r>
              <a:rPr lang="en-US" dirty="0" smtClean="0"/>
              <a:t>STABILITY:  Water removal allows for product storage in airtight containers or packages for up to two years.  </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rot="533025">
            <a:off x="5038387" y="653551"/>
            <a:ext cx="3714750" cy="238125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800600" y="3048000"/>
            <a:ext cx="2035770" cy="30480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7011259" y="4038600"/>
            <a:ext cx="2132741" cy="17526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do people freeze dry?</a:t>
            </a:r>
            <a:endParaRPr lang="en-US" dirty="0"/>
          </a:p>
        </p:txBody>
      </p:sp>
      <p:sp>
        <p:nvSpPr>
          <p:cNvPr id="3" name="Content Placeholder 2"/>
          <p:cNvSpPr>
            <a:spLocks noGrp="1"/>
          </p:cNvSpPr>
          <p:nvPr>
            <p:ph sz="quarter" idx="1"/>
          </p:nvPr>
        </p:nvSpPr>
        <p:spPr>
          <a:xfrm>
            <a:off x="301752" y="1527048"/>
            <a:ext cx="3965448" cy="4572000"/>
          </a:xfrm>
        </p:spPr>
        <p:txBody>
          <a:bodyPr/>
          <a:lstStyle/>
          <a:p>
            <a:r>
              <a:rPr lang="en-US" dirty="0" smtClean="0"/>
              <a:t>Major areas in which we see freeze drying are:</a:t>
            </a:r>
          </a:p>
          <a:p>
            <a:pPr lvl="1"/>
            <a:r>
              <a:rPr lang="en-US" dirty="0" smtClean="0"/>
              <a:t>Foods</a:t>
            </a:r>
          </a:p>
          <a:p>
            <a:pPr lvl="1"/>
            <a:r>
              <a:rPr lang="en-US" dirty="0" smtClean="0"/>
              <a:t>Pharmaceuticals</a:t>
            </a:r>
          </a:p>
          <a:p>
            <a:pPr lvl="1"/>
            <a:r>
              <a:rPr lang="en-US" dirty="0" smtClean="0"/>
              <a:t>Wildlife Conservation</a:t>
            </a:r>
          </a:p>
          <a:p>
            <a:pPr lvl="1"/>
            <a:r>
              <a:rPr lang="en-US" dirty="0" smtClean="0"/>
              <a:t>Taxidermy</a:t>
            </a:r>
          </a:p>
          <a:p>
            <a:pPr lvl="1">
              <a:buNone/>
            </a:pP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print"/>
          <a:srcRect/>
          <a:stretch>
            <a:fillRect/>
          </a:stretch>
        </p:blipFill>
        <p:spPr bwMode="auto">
          <a:xfrm>
            <a:off x="2286000" y="3429000"/>
            <a:ext cx="2227385" cy="2971800"/>
          </a:xfrm>
          <a:prstGeom prst="rect">
            <a:avLst/>
          </a:prstGeom>
          <a:noFill/>
          <a:ln w="9525">
            <a:noFill/>
            <a:miter lim="800000"/>
            <a:headEnd/>
            <a:tailEnd/>
          </a:ln>
        </p:spPr>
      </p:pic>
      <p:sp>
        <p:nvSpPr>
          <p:cNvPr id="2" name="Title 1"/>
          <p:cNvSpPr>
            <a:spLocks noGrp="1"/>
          </p:cNvSpPr>
          <p:nvPr>
            <p:ph type="title"/>
          </p:nvPr>
        </p:nvSpPr>
        <p:spPr/>
        <p:txBody>
          <a:bodyPr/>
          <a:lstStyle/>
          <a:p>
            <a:pPr algn="l"/>
            <a:r>
              <a:rPr lang="en-US" dirty="0" smtClean="0"/>
              <a:t>What do people freeze dry?</a:t>
            </a:r>
            <a:endParaRPr lang="en-US" dirty="0"/>
          </a:p>
        </p:txBody>
      </p:sp>
      <p:sp>
        <p:nvSpPr>
          <p:cNvPr id="3" name="Content Placeholder 2"/>
          <p:cNvSpPr>
            <a:spLocks noGrp="1"/>
          </p:cNvSpPr>
          <p:nvPr>
            <p:ph sz="half" idx="1"/>
          </p:nvPr>
        </p:nvSpPr>
        <p:spPr>
          <a:xfrm>
            <a:off x="301752" y="1371600"/>
            <a:ext cx="4038600" cy="1447800"/>
          </a:xfrm>
        </p:spPr>
        <p:txBody>
          <a:bodyPr/>
          <a:lstStyle/>
          <a:p>
            <a:r>
              <a:rPr lang="en-US" dirty="0" smtClean="0"/>
              <a:t>Major areas in which we see freeze drying are:</a:t>
            </a:r>
          </a:p>
          <a:p>
            <a:pPr lvl="1"/>
            <a:r>
              <a:rPr lang="en-US" dirty="0" smtClean="0"/>
              <a:t>Foods</a:t>
            </a:r>
          </a:p>
          <a:p>
            <a:pPr lvl="1">
              <a:buNone/>
            </a:pPr>
            <a:endParaRPr lang="en-US" dirty="0" smtClean="0"/>
          </a:p>
        </p:txBody>
      </p:sp>
      <p:sp>
        <p:nvSpPr>
          <p:cNvPr id="4" name="Content Placeholder 3"/>
          <p:cNvSpPr>
            <a:spLocks noGrp="1"/>
          </p:cNvSpPr>
          <p:nvPr>
            <p:ph sz="half" idx="2"/>
          </p:nvPr>
        </p:nvSpPr>
        <p:spPr/>
        <p:txBody>
          <a:bodyPr/>
          <a:lstStyle/>
          <a:p>
            <a:r>
              <a:rPr lang="en-US" dirty="0" smtClean="0"/>
              <a:t>Typical foods we see preserved are fruits, herbs, spices, and coffee beans.  </a:t>
            </a:r>
          </a:p>
          <a:p>
            <a:pPr>
              <a:buNone/>
            </a:pPr>
            <a:endParaRPr lang="en-US" dirty="0" smtClean="0"/>
          </a:p>
          <a:p>
            <a:r>
              <a:rPr lang="en-US" dirty="0" smtClean="0"/>
              <a:t>Additionally, companies freeze dry foods for campers who will be traveling away from food sources for a long period of time.  </a:t>
            </a:r>
            <a:endParaRPr lang="en-US" dirty="0"/>
          </a:p>
        </p:txBody>
      </p:sp>
      <p:pic>
        <p:nvPicPr>
          <p:cNvPr id="2050" name="Picture 2"/>
          <p:cNvPicPr>
            <a:picLocks noChangeAspect="1" noChangeArrowheads="1"/>
          </p:cNvPicPr>
          <p:nvPr/>
        </p:nvPicPr>
        <p:blipFill>
          <a:blip r:embed="rId4" cstate="print"/>
          <a:srcRect/>
          <a:stretch>
            <a:fillRect/>
          </a:stretch>
        </p:blipFill>
        <p:spPr bwMode="auto">
          <a:xfrm rot="20968120">
            <a:off x="348378" y="2710578"/>
            <a:ext cx="2362200" cy="23622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checkerboard(across)">
                                      <p:cBhvr>
                                        <p:cTn id="15" dur="2000"/>
                                        <p:tgtEl>
                                          <p:spTgt spid="2050"/>
                                        </p:tgtEl>
                                      </p:cBhvr>
                                    </p:animEffect>
                                  </p:childTnLst>
                                </p:cTn>
                              </p:par>
                            </p:childTnLst>
                          </p:cTn>
                        </p:par>
                        <p:par>
                          <p:cTn id="16" fill="hold">
                            <p:stCondLst>
                              <p:cond delay="2000"/>
                            </p:stCondLst>
                            <p:childTnLst>
                              <p:par>
                                <p:cTn id="17" presetID="5" presetClass="entr" presetSubtype="10" fill="hold" nodeType="afterEffect">
                                  <p:stCondLst>
                                    <p:cond delay="0"/>
                                  </p:stCondLst>
                                  <p:childTnLst>
                                    <p:set>
                                      <p:cBhvr>
                                        <p:cTn id="18" dur="1" fill="hold">
                                          <p:stCondLst>
                                            <p:cond delay="0"/>
                                          </p:stCondLst>
                                        </p:cTn>
                                        <p:tgtEl>
                                          <p:spTgt spid="2051"/>
                                        </p:tgtEl>
                                        <p:attrNameLst>
                                          <p:attrName>style.visibility</p:attrName>
                                        </p:attrNameLst>
                                      </p:cBhvr>
                                      <p:to>
                                        <p:strVal val="visible"/>
                                      </p:to>
                                    </p:set>
                                    <p:animEffect transition="in" filter="checkerboard(across)">
                                      <p:cBhvr>
                                        <p:cTn id="19" dur="3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do people freeze dry?</a:t>
            </a:r>
            <a:endParaRPr lang="en-US" dirty="0"/>
          </a:p>
        </p:txBody>
      </p:sp>
      <p:sp>
        <p:nvSpPr>
          <p:cNvPr id="3" name="Content Placeholder 2"/>
          <p:cNvSpPr>
            <a:spLocks noGrp="1"/>
          </p:cNvSpPr>
          <p:nvPr>
            <p:ph sz="half" idx="1"/>
          </p:nvPr>
        </p:nvSpPr>
        <p:spPr/>
        <p:txBody>
          <a:bodyPr>
            <a:normAutofit/>
          </a:bodyPr>
          <a:lstStyle/>
          <a:p>
            <a:r>
              <a:rPr lang="en-US" dirty="0" smtClean="0"/>
              <a:t>Major areas in which we see freeze drying are:</a:t>
            </a:r>
          </a:p>
          <a:p>
            <a:pPr lvl="1"/>
            <a:r>
              <a:rPr lang="en-US" dirty="0" smtClean="0"/>
              <a:t>Pharmaceuticals</a:t>
            </a:r>
          </a:p>
          <a:p>
            <a:pPr lvl="1">
              <a:buNone/>
            </a:pPr>
            <a:endParaRPr lang="en-US" dirty="0" smtClean="0"/>
          </a:p>
        </p:txBody>
      </p:sp>
      <p:sp>
        <p:nvSpPr>
          <p:cNvPr id="4" name="Content Placeholder 3"/>
          <p:cNvSpPr>
            <a:spLocks noGrp="1"/>
          </p:cNvSpPr>
          <p:nvPr>
            <p:ph sz="half" idx="2"/>
          </p:nvPr>
        </p:nvSpPr>
        <p:spPr/>
        <p:txBody>
          <a:bodyPr>
            <a:normAutofit/>
          </a:bodyPr>
          <a:lstStyle/>
          <a:p>
            <a:r>
              <a:rPr lang="en-US" sz="2000" dirty="0" smtClean="0"/>
              <a:t>Freeze drying pharmaceuticals increases shelf life of the product.  </a:t>
            </a:r>
          </a:p>
          <a:p>
            <a:endParaRPr lang="en-US" sz="2000" dirty="0" smtClean="0"/>
          </a:p>
          <a:p>
            <a:r>
              <a:rPr lang="en-US" sz="2000" dirty="0" smtClean="0"/>
              <a:t>Once at its destination, the product can be reconstituted to its original form for injection. </a:t>
            </a:r>
          </a:p>
          <a:p>
            <a:pPr>
              <a:buNone/>
            </a:pPr>
            <a:endParaRPr lang="en-US" sz="2000" dirty="0" smtClean="0"/>
          </a:p>
          <a:p>
            <a:r>
              <a:rPr lang="en-US" sz="2000" dirty="0" smtClean="0"/>
              <a:t>How has this positively impacted nations without good healthcare?</a:t>
            </a:r>
            <a:endParaRPr lang="en-US" sz="2000" dirty="0"/>
          </a:p>
        </p:txBody>
      </p:sp>
      <p:pic>
        <p:nvPicPr>
          <p:cNvPr id="3075" name="Picture 3"/>
          <p:cNvPicPr>
            <a:picLocks noChangeAspect="1" noChangeArrowheads="1"/>
          </p:cNvPicPr>
          <p:nvPr/>
        </p:nvPicPr>
        <p:blipFill>
          <a:blip r:embed="rId3" cstate="print"/>
          <a:srcRect/>
          <a:stretch>
            <a:fillRect/>
          </a:stretch>
        </p:blipFill>
        <p:spPr bwMode="auto">
          <a:xfrm>
            <a:off x="2590800" y="4572000"/>
            <a:ext cx="2381249" cy="1785937"/>
          </a:xfrm>
          <a:prstGeom prst="rect">
            <a:avLst/>
          </a:prstGeom>
          <a:noFill/>
          <a:ln w="9525">
            <a:noFill/>
            <a:miter lim="800000"/>
            <a:headEnd/>
            <a:tailEnd/>
          </a:ln>
        </p:spPr>
      </p:pic>
      <p:sp>
        <p:nvSpPr>
          <p:cNvPr id="14" name="Curved Down Arrow 13"/>
          <p:cNvSpPr/>
          <p:nvPr/>
        </p:nvSpPr>
        <p:spPr>
          <a:xfrm>
            <a:off x="1524000" y="2895600"/>
            <a:ext cx="2514600" cy="1600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076" name="Picture 4"/>
          <p:cNvPicPr>
            <a:picLocks noChangeAspect="1" noChangeArrowheads="1"/>
          </p:cNvPicPr>
          <p:nvPr/>
        </p:nvPicPr>
        <p:blipFill>
          <a:blip r:embed="rId4" cstate="print"/>
          <a:srcRect/>
          <a:stretch>
            <a:fillRect/>
          </a:stretch>
        </p:blipFill>
        <p:spPr bwMode="auto">
          <a:xfrm>
            <a:off x="228600" y="3810000"/>
            <a:ext cx="2171700" cy="19335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2000"/>
                                        <p:tgtEl>
                                          <p:spTgt spid="4">
                                            <p:txEl>
                                              <p:pRg st="4" end="4"/>
                                            </p:txEl>
                                          </p:spTgt>
                                        </p:tgtEl>
                                      </p:cBhvr>
                                    </p:animEffect>
                                  </p:childTnLst>
                                </p:cTn>
                              </p:par>
                            </p:childTnLst>
                          </p:cTn>
                        </p:par>
                        <p:par>
                          <p:cTn id="18" fill="hold">
                            <p:stCondLst>
                              <p:cond delay="2000"/>
                            </p:stCondLst>
                            <p:childTnLst>
                              <p:par>
                                <p:cTn id="19" presetID="5" presetClass="entr" presetSubtype="10" fill="hold" nodeType="afterEffect">
                                  <p:stCondLst>
                                    <p:cond delay="0"/>
                                  </p:stCondLst>
                                  <p:childTnLst>
                                    <p:set>
                                      <p:cBhvr>
                                        <p:cTn id="20" dur="1" fill="hold">
                                          <p:stCondLst>
                                            <p:cond delay="0"/>
                                          </p:stCondLst>
                                        </p:cTn>
                                        <p:tgtEl>
                                          <p:spTgt spid="3076"/>
                                        </p:tgtEl>
                                        <p:attrNameLst>
                                          <p:attrName>style.visibility</p:attrName>
                                        </p:attrNameLst>
                                      </p:cBhvr>
                                      <p:to>
                                        <p:strVal val="visible"/>
                                      </p:to>
                                    </p:set>
                                    <p:animEffect transition="in" filter="checkerboard(across)">
                                      <p:cBhvr>
                                        <p:cTn id="21" dur="3000"/>
                                        <p:tgtEl>
                                          <p:spTgt spid="3076"/>
                                        </p:tgtEl>
                                      </p:cBhvr>
                                    </p:animEffect>
                                  </p:childTnLst>
                                </p:cTn>
                              </p:par>
                            </p:childTnLst>
                          </p:cTn>
                        </p:par>
                        <p:par>
                          <p:cTn id="22" fill="hold">
                            <p:stCondLst>
                              <p:cond delay="5000"/>
                            </p:stCondLst>
                            <p:childTnLst>
                              <p:par>
                                <p:cTn id="23" presetID="5" presetClass="entr" presetSubtype="1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heckerboard(across)">
                                      <p:cBhvr>
                                        <p:cTn id="25" dur="3000"/>
                                        <p:tgtEl>
                                          <p:spTgt spid="14"/>
                                        </p:tgtEl>
                                      </p:cBhvr>
                                    </p:animEffect>
                                  </p:childTnLst>
                                </p:cTn>
                              </p:par>
                            </p:childTnLst>
                          </p:cTn>
                        </p:par>
                        <p:par>
                          <p:cTn id="26" fill="hold">
                            <p:stCondLst>
                              <p:cond delay="8000"/>
                            </p:stCondLst>
                            <p:childTnLst>
                              <p:par>
                                <p:cTn id="27" presetID="5" presetClass="entr" presetSubtype="10" fill="hold" nodeType="afterEffect">
                                  <p:stCondLst>
                                    <p:cond delay="0"/>
                                  </p:stCondLst>
                                  <p:childTnLst>
                                    <p:set>
                                      <p:cBhvr>
                                        <p:cTn id="28" dur="1" fill="hold">
                                          <p:stCondLst>
                                            <p:cond delay="0"/>
                                          </p:stCondLst>
                                        </p:cTn>
                                        <p:tgtEl>
                                          <p:spTgt spid="3075"/>
                                        </p:tgtEl>
                                        <p:attrNameLst>
                                          <p:attrName>style.visibility</p:attrName>
                                        </p:attrNameLst>
                                      </p:cBhvr>
                                      <p:to>
                                        <p:strVal val="visible"/>
                                      </p:to>
                                    </p:set>
                                    <p:animEffect transition="in" filter="checkerboard(across)">
                                      <p:cBhvr>
                                        <p:cTn id="29"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do people freeze dry?</a:t>
            </a:r>
            <a:endParaRPr lang="en-US" dirty="0"/>
          </a:p>
        </p:txBody>
      </p:sp>
      <p:sp>
        <p:nvSpPr>
          <p:cNvPr id="3" name="Content Placeholder 2"/>
          <p:cNvSpPr>
            <a:spLocks noGrp="1"/>
          </p:cNvSpPr>
          <p:nvPr>
            <p:ph sz="half" idx="1"/>
          </p:nvPr>
        </p:nvSpPr>
        <p:spPr/>
        <p:txBody>
          <a:bodyPr/>
          <a:lstStyle/>
          <a:p>
            <a:r>
              <a:rPr lang="en-US" dirty="0" smtClean="0"/>
              <a:t>Major areas in which we see freeze drying are:</a:t>
            </a:r>
          </a:p>
          <a:p>
            <a:pPr lvl="1"/>
            <a:r>
              <a:rPr lang="en-US" dirty="0" smtClean="0"/>
              <a:t>Wildlife Conservation</a:t>
            </a:r>
          </a:p>
          <a:p>
            <a:pPr lvl="1"/>
            <a:r>
              <a:rPr lang="en-US" dirty="0" smtClean="0"/>
              <a:t>Taxidermy</a:t>
            </a:r>
          </a:p>
          <a:p>
            <a:pPr lvl="1">
              <a:buNone/>
            </a:pPr>
            <a:endParaRPr lang="en-US" dirty="0" smtClean="0"/>
          </a:p>
        </p:txBody>
      </p:sp>
      <p:sp>
        <p:nvSpPr>
          <p:cNvPr id="4" name="Content Placeholder 3"/>
          <p:cNvSpPr>
            <a:spLocks noGrp="1"/>
          </p:cNvSpPr>
          <p:nvPr>
            <p:ph sz="half" idx="2"/>
          </p:nvPr>
        </p:nvSpPr>
        <p:spPr>
          <a:xfrm>
            <a:off x="4800600" y="1371600"/>
            <a:ext cx="4038600" cy="3200400"/>
          </a:xfrm>
        </p:spPr>
        <p:txBody>
          <a:bodyPr>
            <a:normAutofit/>
          </a:bodyPr>
          <a:lstStyle/>
          <a:p>
            <a:r>
              <a:rPr lang="en-US" sz="2000" dirty="0" smtClean="0"/>
              <a:t>Additionally, people use freeze drying as a technique to preserve specimens for scientific use or for personal hobbies and art! </a:t>
            </a:r>
          </a:p>
          <a:p>
            <a:endParaRPr lang="en-US" sz="2000" dirty="0" smtClean="0"/>
          </a:p>
          <a:p>
            <a:r>
              <a:rPr lang="en-US" sz="2000" dirty="0" smtClean="0"/>
              <a:t>Freeze drying keeps shape and color better with flowers than just trying the samples.</a:t>
            </a:r>
            <a:endParaRPr lang="en-US" sz="2000" dirty="0"/>
          </a:p>
        </p:txBody>
      </p:sp>
      <p:pic>
        <p:nvPicPr>
          <p:cNvPr id="4098" name="Picture 2"/>
          <p:cNvPicPr>
            <a:picLocks noChangeAspect="1" noChangeArrowheads="1"/>
          </p:cNvPicPr>
          <p:nvPr/>
        </p:nvPicPr>
        <p:blipFill>
          <a:blip r:embed="rId3" cstate="print"/>
          <a:srcRect/>
          <a:stretch>
            <a:fillRect/>
          </a:stretch>
        </p:blipFill>
        <p:spPr bwMode="auto">
          <a:xfrm rot="21287216">
            <a:off x="417807" y="3126430"/>
            <a:ext cx="3524250" cy="264795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5410200" y="4495800"/>
            <a:ext cx="2651760" cy="16573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checkerboard(across)">
                                      <p:cBhvr>
                                        <p:cTn id="15" dur="1000"/>
                                        <p:tgtEl>
                                          <p:spTgt spid="4098"/>
                                        </p:tgtEl>
                                      </p:cBhvr>
                                    </p:animEffect>
                                  </p:childTnLst>
                                </p:cTn>
                              </p:par>
                            </p:childTnLst>
                          </p:cTn>
                        </p:par>
                        <p:par>
                          <p:cTn id="16" fill="hold">
                            <p:stCondLst>
                              <p:cond delay="2000"/>
                            </p:stCondLst>
                            <p:childTnLst>
                              <p:par>
                                <p:cTn id="17" presetID="5" presetClass="entr" presetSubtype="10" fill="hold" nodeType="afterEffect">
                                  <p:stCondLst>
                                    <p:cond delay="0"/>
                                  </p:stCondLst>
                                  <p:childTnLst>
                                    <p:set>
                                      <p:cBhvr>
                                        <p:cTn id="18" dur="1" fill="hold">
                                          <p:stCondLst>
                                            <p:cond delay="0"/>
                                          </p:stCondLst>
                                        </p:cTn>
                                        <p:tgtEl>
                                          <p:spTgt spid="4099"/>
                                        </p:tgtEl>
                                        <p:attrNameLst>
                                          <p:attrName>style.visibility</p:attrName>
                                        </p:attrNameLst>
                                      </p:cBhvr>
                                      <p:to>
                                        <p:strVal val="visible"/>
                                      </p:to>
                                    </p:set>
                                    <p:animEffect transition="in" filter="checkerboard(across)">
                                      <p:cBhvr>
                                        <p:cTn id="1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How does it work?</a:t>
            </a:r>
            <a:endParaRPr lang="en-US" dirty="0"/>
          </a:p>
        </p:txBody>
      </p:sp>
      <p:sp>
        <p:nvSpPr>
          <p:cNvPr id="5" name="Content Placeholder 4"/>
          <p:cNvSpPr>
            <a:spLocks noGrp="1"/>
          </p:cNvSpPr>
          <p:nvPr>
            <p:ph sz="quarter" idx="1"/>
          </p:nvPr>
        </p:nvSpPr>
        <p:spPr>
          <a:xfrm>
            <a:off x="301752" y="1527048"/>
            <a:ext cx="8385048" cy="4572000"/>
          </a:xfrm>
        </p:spPr>
        <p:txBody>
          <a:bodyPr>
            <a:normAutofit/>
          </a:bodyPr>
          <a:lstStyle/>
          <a:p>
            <a:r>
              <a:rPr lang="en-US" dirty="0" smtClean="0"/>
              <a:t>Pre-freeze samples – as you want it to sublimate, samples must start frozen.</a:t>
            </a:r>
          </a:p>
          <a:p>
            <a:pPr>
              <a:buNone/>
            </a:pPr>
            <a:endParaRPr lang="en-US" dirty="0" smtClean="0"/>
          </a:p>
          <a:p>
            <a:r>
              <a:rPr lang="en-US" dirty="0" smtClean="0"/>
              <a:t>Turn on the compressor -once the temperature drops well below freezing, the vacuum pump will also start.  </a:t>
            </a:r>
          </a:p>
          <a:p>
            <a:pPr>
              <a:buNone/>
            </a:pPr>
            <a:endParaRPr lang="en-US" dirty="0" smtClean="0"/>
          </a:p>
          <a:p>
            <a:r>
              <a:rPr lang="en-US" dirty="0" smtClean="0"/>
              <a:t>Attach samples in glassware to valves.  You will turn the knob to open the connection between your sample and the freeze dryer.</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How  does it work?</a:t>
            </a:r>
            <a:endParaRPr lang="en-US" dirty="0"/>
          </a:p>
        </p:txBody>
      </p:sp>
      <p:pic>
        <p:nvPicPr>
          <p:cNvPr id="6146" name="Picture 2"/>
          <p:cNvPicPr>
            <a:picLocks noGrp="1" noChangeAspect="1" noChangeArrowheads="1"/>
          </p:cNvPicPr>
          <p:nvPr>
            <p:ph sz="quarter" idx="1"/>
          </p:nvPr>
        </p:nvPicPr>
        <p:blipFill>
          <a:blip r:embed="rId3" cstate="print"/>
          <a:srcRect/>
          <a:stretch>
            <a:fillRect/>
          </a:stretch>
        </p:blipFill>
        <p:spPr bwMode="auto">
          <a:xfrm>
            <a:off x="1447800" y="1676400"/>
            <a:ext cx="6477000" cy="459839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Lab and Industrial Freeze Driers!</a:t>
            </a:r>
            <a:endParaRPr lang="en-US" dirty="0"/>
          </a:p>
        </p:txBody>
      </p:sp>
      <p:pic>
        <p:nvPicPr>
          <p:cNvPr id="7170" name="Picture 2"/>
          <p:cNvPicPr>
            <a:picLocks noGrp="1" noChangeAspect="1" noChangeArrowheads="1"/>
          </p:cNvPicPr>
          <p:nvPr>
            <p:ph sz="quarter" idx="1"/>
          </p:nvPr>
        </p:nvPicPr>
        <p:blipFill>
          <a:blip r:embed="rId2" cstate="print"/>
          <a:srcRect/>
          <a:stretch>
            <a:fillRect/>
          </a:stretch>
        </p:blipFill>
        <p:spPr bwMode="auto">
          <a:xfrm>
            <a:off x="5410200" y="1524000"/>
            <a:ext cx="3324225" cy="2505075"/>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124200" y="2590800"/>
            <a:ext cx="2857500" cy="3705225"/>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457200" y="1447800"/>
            <a:ext cx="2590800" cy="2137410"/>
          </a:xfrm>
          <a:prstGeom prst="rect">
            <a:avLst/>
          </a:prstGeom>
          <a:noFill/>
          <a:ln w="9525">
            <a:noFill/>
            <a:miter lim="800000"/>
            <a:headEnd/>
            <a:tailEnd/>
          </a:ln>
        </p:spPr>
      </p:pic>
      <p:sp>
        <p:nvSpPr>
          <p:cNvPr id="7" name="Rounded Rectangle 6"/>
          <p:cNvSpPr/>
          <p:nvPr/>
        </p:nvSpPr>
        <p:spPr>
          <a:xfrm>
            <a:off x="6172200" y="4419600"/>
            <a:ext cx="25908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00800" y="4572000"/>
            <a:ext cx="2133600" cy="923330"/>
          </a:xfrm>
          <a:prstGeom prst="rect">
            <a:avLst/>
          </a:prstGeom>
          <a:noFill/>
        </p:spPr>
        <p:txBody>
          <a:bodyPr wrap="square" rtlCol="0">
            <a:spAutoFit/>
          </a:bodyPr>
          <a:lstStyle/>
          <a:p>
            <a:pPr algn="ctr"/>
            <a:r>
              <a:rPr lang="en-US" dirty="0" smtClean="0"/>
              <a:t>Industrial sized driers can fit larger sample sizes!</a:t>
            </a:r>
            <a:endParaRPr lang="en-US" dirty="0"/>
          </a:p>
        </p:txBody>
      </p:sp>
      <p:sp>
        <p:nvSpPr>
          <p:cNvPr id="9" name="Up Arrow 8"/>
          <p:cNvSpPr/>
          <p:nvPr/>
        </p:nvSpPr>
        <p:spPr>
          <a:xfrm>
            <a:off x="7086600" y="3810000"/>
            <a:ext cx="609600"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533400" y="4267200"/>
            <a:ext cx="24384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62000" y="4419600"/>
            <a:ext cx="1981200" cy="923330"/>
          </a:xfrm>
          <a:prstGeom prst="rect">
            <a:avLst/>
          </a:prstGeom>
          <a:noFill/>
        </p:spPr>
        <p:txBody>
          <a:bodyPr wrap="square" rtlCol="0">
            <a:spAutoFit/>
          </a:bodyPr>
          <a:lstStyle/>
          <a:p>
            <a:pPr algn="ctr"/>
            <a:r>
              <a:rPr lang="en-US" dirty="0" smtClean="0"/>
              <a:t>Samples of typical lab freeze driers</a:t>
            </a:r>
            <a:endParaRPr lang="en-US" dirty="0"/>
          </a:p>
        </p:txBody>
      </p:sp>
      <p:sp>
        <p:nvSpPr>
          <p:cNvPr id="12" name="Up Arrow 11"/>
          <p:cNvSpPr/>
          <p:nvPr/>
        </p:nvSpPr>
        <p:spPr>
          <a:xfrm>
            <a:off x="1524000" y="3733800"/>
            <a:ext cx="533400" cy="533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2971800" y="4648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78</TotalTime>
  <Words>660</Words>
  <Application>Microsoft Office PowerPoint</Application>
  <PresentationFormat>On-screen Show (4:3)</PresentationFormat>
  <Paragraphs>75</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Biotechnology Applications in Science:  Freeze Drying</vt:lpstr>
      <vt:lpstr>What is freeze drying?</vt:lpstr>
      <vt:lpstr>What do people freeze dry?</vt:lpstr>
      <vt:lpstr>What do people freeze dry?</vt:lpstr>
      <vt:lpstr>What do people freeze dry?</vt:lpstr>
      <vt:lpstr>What do people freeze dry?</vt:lpstr>
      <vt:lpstr>How does it work?</vt:lpstr>
      <vt:lpstr>How  does it work?</vt:lpstr>
      <vt:lpstr>Examples of Lab and Industrial Freeze Driers!</vt:lpstr>
      <vt:lpstr>Freeze Drying</vt:lpstr>
      <vt:lpstr>Sources of Pictures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Biotechnology Applications in Science:  Freeze Drying</dc:title>
  <dc:creator>Kenan</dc:creator>
  <cp:lastModifiedBy>Kenan</cp:lastModifiedBy>
  <cp:revision>7</cp:revision>
  <dcterms:created xsi:type="dcterms:W3CDTF">2010-10-14T15:42:12Z</dcterms:created>
  <dcterms:modified xsi:type="dcterms:W3CDTF">2010-10-14T18:04:15Z</dcterms:modified>
</cp:coreProperties>
</file>